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71" r:id="rId5"/>
    <p:sldId id="272" r:id="rId6"/>
    <p:sldId id="270" r:id="rId7"/>
    <p:sldId id="299" r:id="rId8"/>
    <p:sldId id="301" r:id="rId9"/>
    <p:sldId id="298" r:id="rId10"/>
    <p:sldId id="29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CD05-F8C4-44C7-978F-5A74ECB6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DE344-455E-4744-B1A4-88FE18346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E4806-EF0A-451E-A773-1BC24358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34330-A2B5-4317-B2FA-37893CA0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BF2F7-ED9A-4CA0-91E0-6451403F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966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7332-C669-48A1-97AB-DE20DD75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73C8C-462D-4326-9347-BC607A359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856D-4216-4DD3-8017-F9F271DE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D9831-3B28-49E9-8BCF-11A7CBB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926D4-1575-46D9-BA9E-A0ABDDE2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956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9E3FD-CB5F-4EAB-BE89-8977CE0FA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E51E1-F0C1-474E-A314-9B695CB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6AFEF-08C4-4A92-85A6-D0C182BF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A8BA-3E0B-4719-8837-B362B860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C467-0855-4844-9224-FB71A4C7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88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A1E9-DDFB-44EA-834B-49F81255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0DBF-DBE9-40E5-9951-E8DFA4627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7F1A-E0E0-4734-A160-702B678D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8481-0A41-4ABD-A023-6C41ED43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3C717-0316-4867-A05F-A4211DBC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59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89DD-8BDE-45C7-ABA2-87CACC7C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4BA13-F2F7-449A-ADF5-AA346FFBF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818A0-DE39-4378-94A2-C5DB5621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386BC-607D-4012-97FB-0722048D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4E5F1-9775-415A-BEC7-26CFF67A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8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612C-2626-45C7-9378-562E72CC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2A57-A8F0-4ECE-A61F-61C5D2B50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166EA-75DF-4065-81D1-A8624C4E9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002F2-2221-425A-88B4-791ED35A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7F84A-D981-48CA-9ED4-8F848868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A6C74-2736-4576-919E-DE108FF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8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0B7D-C67C-4D2F-B28B-B5AB7A9E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7A674-7020-4A1F-9458-B2D80A755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BF729-1288-4F81-AC67-10F58A3BB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FB770-EA61-48F5-A70A-C718F593D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16F27-8A63-4D2F-866F-7FF326051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99BE0-9ABB-482B-8E1F-183387E9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26424-2AD4-416A-88D7-64A488BE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5B512-3259-48BD-92B8-BCD929BE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7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AD40-B116-469F-99E7-82770D6F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E462B-01AA-4FB3-B5E8-AF957D83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A28E4-A65D-4ADD-AA98-65B0D5C9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D8EF3-3FE0-46EB-94BD-6B235C4A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24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D7D19-BDB1-464E-9C6C-20BE2109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81D17-3469-4E40-9C83-159FC48F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DC448-DEE6-4C15-A083-56CD59A6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7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9807-D695-43B9-BA2E-55FF3EC0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26B4-C9C3-4B06-89B7-690EACD6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A4672-09D5-4C4F-8FF8-5E5107091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93CDF-FEE4-4758-BF4A-7DE60A93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7B43E-0D76-4D51-A05D-E3433D0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CDED3-C2C7-47BA-B920-DF9AC60C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14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A742-D7A8-45C0-92DC-C9FD28D6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6B5E4-357C-43BB-8E96-66137445C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F91FD-D6D6-4D6D-8125-4CDE97C0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504F3-C766-4E01-A8E4-45DAC6F7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0A285-3F2F-4ACA-AE63-DB8D0934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2EBEF-423E-4B9E-A71B-34AB471B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45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07FEF-96A4-4178-9CA6-6915F009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A1402-EA16-436B-8262-6283FE7BF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E71CB-267D-4432-9F13-0EE61F580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FF79-6205-4F76-9106-29C5A33E80B4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DD5C8-5BCC-4182-9E0A-41F385A46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E51F3-8E27-4810-9B9D-4CA1C595B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FEFC-9B67-48C2-9405-925A7E85C97C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DB1BE-D29C-42CB-901A-3759DBE867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595" y="422482"/>
            <a:ext cx="1359071" cy="5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7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mo.jar/" TargetMode="External"/><Relationship Id="rId2" Type="http://schemas.openxmlformats.org/officeDocument/2006/relationships/hyperlink" Target="https://www.facebook.com/emotionja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channel/UCVNN0apG9sIccwEFY6YkmT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tionjar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.emjoar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9875571412" TargetMode="External"/><Relationship Id="rId2" Type="http://schemas.openxmlformats.org/officeDocument/2006/relationships/hyperlink" Target="https://www.emotionjar.com/cc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98748%202617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otionjar.com/about-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7D24-4E63-4280-A855-584078DBB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9890" y="554182"/>
            <a:ext cx="3879274" cy="4068618"/>
          </a:xfrm>
        </p:spPr>
        <p:txBody>
          <a:bodyPr>
            <a:normAutofit/>
          </a:bodyPr>
          <a:lstStyle/>
          <a:p>
            <a:r>
              <a:rPr lang="en-IN" sz="4400" b="1" dirty="0"/>
              <a:t>Welcome</a:t>
            </a:r>
            <a:br>
              <a:rPr lang="en-IN" sz="4400" b="1" dirty="0"/>
            </a:br>
            <a:r>
              <a:rPr lang="en-IN" sz="4400" b="1" dirty="0"/>
              <a:t>Day 8</a:t>
            </a:r>
            <a:br>
              <a:rPr lang="en-IN" sz="4400" b="1" dirty="0"/>
            </a:br>
            <a:br>
              <a:rPr lang="en-IN" sz="4400" b="1" dirty="0"/>
            </a:br>
            <a:r>
              <a:rPr lang="en-IN" sz="4400" b="1" dirty="0"/>
              <a:t>Child Counselling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A9BE3-2FE6-4270-8C3B-D0229B20D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5472" y="5320001"/>
            <a:ext cx="3228110" cy="485054"/>
          </a:xfrm>
        </p:spPr>
        <p:txBody>
          <a:bodyPr/>
          <a:lstStyle/>
          <a:p>
            <a:r>
              <a:rPr lang="en-IN" dirty="0"/>
              <a:t>Foundation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DFB8B-6405-4516-B28D-4CB48A3EB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7"/>
          <a:stretch/>
        </p:blipFill>
        <p:spPr>
          <a:xfrm>
            <a:off x="720436" y="1080655"/>
            <a:ext cx="6858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066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CB62C7-D7FD-4BBA-8309-F6F4E88B01C4}"/>
              </a:ext>
            </a:extLst>
          </p:cNvPr>
          <p:cNvSpPr txBox="1"/>
          <p:nvPr/>
        </p:nvSpPr>
        <p:spPr>
          <a:xfrm>
            <a:off x="554181" y="498765"/>
            <a:ext cx="11083635" cy="381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us on: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Facebook: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https://www.facebook.com/emotionjar</a:t>
            </a: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Instagram: emo.jar (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https://www.instagram.com/emo.jar/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https://www.youtube.com/channel/UCVNN0apG9sIccwEFY6YkmTA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oose among 55,685 packs of free vector icons | Social media icons free,  Social media icons, Social media logos">
            <a:extLst>
              <a:ext uri="{FF2B5EF4-FFF2-40B4-BE49-F238E27FC236}">
                <a16:creationId xmlns:a16="http://schemas.microsoft.com/office/drawing/2014/main" id="{8B6213C1-C321-436E-AE3E-B82598D7A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8"/>
          <a:stretch/>
        </p:blipFill>
        <p:spPr bwMode="auto">
          <a:xfrm>
            <a:off x="3690502" y="4738253"/>
            <a:ext cx="4810992" cy="14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351785-C6E0-471E-B93A-44A4CC3AC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165953"/>
            <a:ext cx="1675770" cy="6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6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2F367-C035-42CD-9A71-5141E938B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88" y="287683"/>
            <a:ext cx="6825024" cy="369638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01C25-D494-49AB-8A13-B364AED0C8FD}"/>
              </a:ext>
            </a:extLst>
          </p:cNvPr>
          <p:cNvSpPr txBox="1"/>
          <p:nvPr/>
        </p:nvSpPr>
        <p:spPr>
          <a:xfrm>
            <a:off x="1330037" y="4046164"/>
            <a:ext cx="9531926" cy="252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your self updated with upcoming workshops and events on 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www.emotionjar.com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 us a mail at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info@emotionjar.com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Call: 9875571412 | 9874826177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200194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7628-BA5B-47A0-A47D-48B52B21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Today’s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7626F-9A90-43F7-B399-440CDE87F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 Need/I Feel Self Care Flipbook</a:t>
            </a:r>
          </a:p>
          <a:p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18B3BB-F368-472E-93E4-3E70FC56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0625"/>
            <a:ext cx="53721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5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1AB0-AB47-4777-B800-03EF5905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Materials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ED00B-4D1A-4FBA-91F7-C2E7D3FF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A4 sheets – 4</a:t>
            </a:r>
          </a:p>
          <a:p>
            <a:r>
              <a:rPr lang="en-IN" dirty="0"/>
              <a:t>Markers</a:t>
            </a:r>
          </a:p>
          <a:p>
            <a:r>
              <a:rPr lang="en-IN" dirty="0"/>
              <a:t>Scissors</a:t>
            </a:r>
          </a:p>
          <a:p>
            <a:r>
              <a:rPr lang="en-IN" dirty="0"/>
              <a:t>Glue</a:t>
            </a:r>
          </a:p>
          <a:p>
            <a:r>
              <a:rPr lang="en-IN" dirty="0"/>
              <a:t>Stapler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2052" name="Picture 4" descr=" ">
            <a:extLst>
              <a:ext uri="{FF2B5EF4-FFF2-40B4-BE49-F238E27FC236}">
                <a16:creationId xmlns:a16="http://schemas.microsoft.com/office/drawing/2014/main" id="{56924743-B02E-4C3F-93CB-8FDDDDEB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05" y="625620"/>
            <a:ext cx="3700895" cy="55513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1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D0FC-50F4-4206-9B98-EB459586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7192-A516-47C5-8191-0016ABB7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31781"/>
            <a:ext cx="5157787" cy="823912"/>
          </a:xfrm>
        </p:spPr>
        <p:txBody>
          <a:bodyPr/>
          <a:lstStyle/>
          <a:p>
            <a:r>
              <a:rPr lang="en-US" dirty="0"/>
              <a:t>STEPS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B706-E9C3-4864-A924-0332F31F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20139" cy="368458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List down core/dominant emotions. Help the child identify the same teaching them about emotions</a:t>
            </a:r>
          </a:p>
          <a:p>
            <a:r>
              <a:rPr lang="en-US" sz="2400" dirty="0"/>
              <a:t>Then write about the needs and probable healthy coping styles</a:t>
            </a:r>
          </a:p>
          <a:p>
            <a:r>
              <a:rPr lang="en-US" sz="2400" dirty="0"/>
              <a:t>Fold an A4 sheet to form a card</a:t>
            </a:r>
          </a:p>
          <a:p>
            <a:r>
              <a:rPr lang="en-US" sz="2400" dirty="0"/>
              <a:t>Cut strips of paper and write down the above</a:t>
            </a:r>
          </a:p>
          <a:p>
            <a:r>
              <a:rPr lang="en-US" sz="2400" dirty="0"/>
              <a:t>Pile them and stick them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BA6095-4A18-4E1E-BD22-0221E7457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31781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DOMAINS</a:t>
            </a:r>
            <a:endParaRPr lang="en-IN" dirty="0"/>
          </a:p>
        </p:txBody>
      </p:sp>
      <p:pic>
        <p:nvPicPr>
          <p:cNvPr id="4098" name="Picture 2" descr="Red Capped Robin by Inaluxe. King &amp; McGaw has an extensive collection of art prints by established and emerging artists, which are all framed by hand in the UK.">
            <a:extLst>
              <a:ext uri="{FF2B5EF4-FFF2-40B4-BE49-F238E27FC236}">
                <a16:creationId xmlns:a16="http://schemas.microsoft.com/office/drawing/2014/main" id="{65ABC940-CC20-46E9-8093-9FE419458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68" y="827258"/>
            <a:ext cx="3756313" cy="54593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E3D4F-7397-4CBA-9D81-F8C0AC2D0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2674" y="1027906"/>
            <a:ext cx="1859252" cy="174271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 feel</a:t>
            </a:r>
          </a:p>
          <a:p>
            <a:r>
              <a:rPr lang="en-US" sz="2400" dirty="0"/>
              <a:t>I need</a:t>
            </a:r>
          </a:p>
          <a:p>
            <a:r>
              <a:rPr lang="en-US" sz="2400" dirty="0"/>
              <a:t>I can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3118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A7C20EDB-B426-4EE5-8DE9-4375C53F1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"/>
          <a:stretch/>
        </p:blipFill>
        <p:spPr bwMode="auto">
          <a:xfrm>
            <a:off x="2819400" y="907473"/>
            <a:ext cx="6463145" cy="47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7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8663-4E34-484D-80DD-114A60C9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0240-A3C9-40A4-8F82-4CD89BA01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feedback for self</a:t>
            </a:r>
          </a:p>
          <a:p>
            <a:r>
              <a:rPr lang="en-US" dirty="0"/>
              <a:t>Easy feedback for parents</a:t>
            </a:r>
          </a:p>
          <a:p>
            <a:r>
              <a:rPr lang="en-US" dirty="0"/>
              <a:t>Access to healthy coping options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57523A-DB5A-4C71-B7A9-6839D3D4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64" y="969818"/>
            <a:ext cx="47625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376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6A24-729A-4C26-A71E-2FBCA06D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04" y="1370765"/>
            <a:ext cx="4591560" cy="340905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Child Counselling Advance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b="1" dirty="0">
                <a:solidFill>
                  <a:srgbClr val="C00000"/>
                </a:solidFill>
              </a:rPr>
              <a:t>LEVEL UP YOUR SKILLS</a:t>
            </a:r>
            <a:br>
              <a:rPr lang="en-US" dirty="0"/>
            </a:br>
            <a:endParaRPr lang="en-IN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7FC-AFD7-4453-A349-393E9433C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004" y="4589463"/>
            <a:ext cx="4466869" cy="15001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BY UK CERTIFIED THERAPIST</a:t>
            </a:r>
          </a:p>
          <a:p>
            <a:r>
              <a:rPr lang="en-US" dirty="0">
                <a:hlinkClick r:id="rId2"/>
              </a:rPr>
              <a:t>Click here </a:t>
            </a:r>
            <a:r>
              <a:rPr lang="en-US" dirty="0"/>
              <a:t>for course structure and other details</a:t>
            </a:r>
          </a:p>
          <a:p>
            <a:r>
              <a:rPr lang="en-US" dirty="0"/>
              <a:t>Special discounts for winners of Foundation Child Counselling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 action="ppaction://hlinkfile"/>
              </a:rPr>
              <a:t>9875571412</a:t>
            </a:r>
            <a:r>
              <a:rPr lang="en-US" dirty="0"/>
              <a:t> | </a:t>
            </a:r>
            <a:r>
              <a:rPr lang="en-US" dirty="0">
                <a:hlinkClick r:id="rId4" action="ppaction://hlinkfile"/>
              </a:rPr>
              <a:t>98748 26177</a:t>
            </a:r>
            <a:endParaRPr lang="en-US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5E94D-F025-479D-AFE5-EB59A0FD0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88" y="521844"/>
            <a:ext cx="4491555" cy="581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9E10D-25C4-48AE-B6E6-039EB77F2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3" y="3536113"/>
            <a:ext cx="2064085" cy="2919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444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A846-61A0-4EA7-8783-0591DD25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anis Hand" panose="02000000000000000000" pitchFamily="2" charset="0"/>
              </a:rPr>
              <a:t>If you like what we are doing . . .…</a:t>
            </a:r>
            <a:endParaRPr lang="en-IN" dirty="0">
              <a:latin typeface="Alanis Han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68309-51AE-4ADC-B0F8-FE10BA8B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744" y="1825625"/>
            <a:ext cx="6830291" cy="43513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lanis Hand" panose="02000000000000000000" pitchFamily="2" charset="0"/>
              </a:rPr>
              <a:t>Help us spread the word by sharing this document</a:t>
            </a:r>
          </a:p>
          <a:p>
            <a:pPr marL="0" indent="0" algn="ctr">
              <a:buNone/>
            </a:pPr>
            <a:r>
              <a:rPr lang="en-US" dirty="0">
                <a:latin typeface="Alanis Hand" panose="02000000000000000000" pitchFamily="2" charset="0"/>
              </a:rPr>
              <a:t> Follow us on any of our platforms</a:t>
            </a:r>
          </a:p>
          <a:p>
            <a:pPr marL="0" indent="0" algn="ctr">
              <a:buNone/>
            </a:pPr>
            <a:r>
              <a:rPr lang="en-US" dirty="0">
                <a:latin typeface="Alanis Hand" panose="02000000000000000000" pitchFamily="2" charset="0"/>
              </a:rPr>
              <a:t> And keep supporting and loving us</a:t>
            </a:r>
          </a:p>
          <a:p>
            <a:pPr marL="0" indent="0" algn="ctr">
              <a:buNone/>
            </a:pPr>
            <a:endParaRPr lang="en-US" dirty="0">
              <a:latin typeface="Alanis Hand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Alanis Hand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Alanis Hand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Alanis Hand" panose="02000000000000000000" pitchFamily="2" charset="0"/>
              </a:rPr>
              <a:t>It would motivate us to work harder</a:t>
            </a:r>
          </a:p>
          <a:p>
            <a:pPr marL="0" indent="0" algn="ctr">
              <a:buNone/>
            </a:pPr>
            <a:r>
              <a:rPr lang="en-US" dirty="0">
                <a:latin typeface="Alanis Hand" panose="02000000000000000000" pitchFamily="2" charset="0"/>
              </a:rPr>
              <a:t>And come with more cool stuff! </a:t>
            </a:r>
            <a:endParaRPr lang="en-IN" dirty="0">
              <a:latin typeface="Alanis Hand" panose="02000000000000000000" pitchFamily="2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C3AD29C2-947C-4938-BA81-D2E32366C1B0}"/>
              </a:ext>
            </a:extLst>
          </p:cNvPr>
          <p:cNvSpPr/>
          <p:nvPr/>
        </p:nvSpPr>
        <p:spPr>
          <a:xfrm>
            <a:off x="6054439" y="3720739"/>
            <a:ext cx="568036" cy="56110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47DE02-11AF-493A-AE78-FCF6710FD98E}"/>
              </a:ext>
            </a:extLst>
          </p:cNvPr>
          <p:cNvCxnSpPr/>
          <p:nvPr/>
        </p:nvCxnSpPr>
        <p:spPr>
          <a:xfrm>
            <a:off x="2895600" y="1842655"/>
            <a:ext cx="3422073" cy="278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007289-2D1D-4225-AD16-195ABA4C4AE7}"/>
              </a:ext>
            </a:extLst>
          </p:cNvPr>
          <p:cNvCxnSpPr>
            <a:cxnSpLocks/>
          </p:cNvCxnSpPr>
          <p:nvPr/>
        </p:nvCxnSpPr>
        <p:spPr>
          <a:xfrm flipV="1">
            <a:off x="6317673" y="1859685"/>
            <a:ext cx="3422073" cy="278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A9EBE166-9D30-43C7-9B36-094623D63B5C}"/>
              </a:ext>
            </a:extLst>
          </p:cNvPr>
          <p:cNvSpPr/>
          <p:nvPr/>
        </p:nvSpPr>
        <p:spPr>
          <a:xfrm>
            <a:off x="10321636" y="5527964"/>
            <a:ext cx="1032164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9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2884-30A5-4310-A449-E247A4BC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566"/>
          </a:xfrm>
        </p:spPr>
        <p:txBody>
          <a:bodyPr>
            <a:normAutofit fontScale="90000"/>
          </a:bodyPr>
          <a:lstStyle/>
          <a:p>
            <a:r>
              <a:rPr lang="en-IN" dirty="0"/>
              <a:t>Upcoming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EAD5C-7145-4FAC-879B-E3D4E47DE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308"/>
            <a:ext cx="8305800" cy="5306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1800" dirty="0">
                <a:hlinkClick r:id="rId2"/>
              </a:rPr>
              <a:t>Advanced Child Counselling Certificate Course </a:t>
            </a:r>
            <a:r>
              <a:rPr lang="en-IN" sz="1800" dirty="0"/>
              <a:t> (Click for details)</a:t>
            </a:r>
          </a:p>
          <a:p>
            <a:pPr>
              <a:buFont typeface="Calibri" panose="020F0502020204030204" pitchFamily="34" charset="0"/>
              <a:buChar char="→"/>
            </a:pPr>
            <a:endParaRPr lang="en-IN" b="1" dirty="0"/>
          </a:p>
          <a:p>
            <a:pPr marL="0" indent="0">
              <a:buNone/>
            </a:pPr>
            <a:r>
              <a:rPr lang="en-IN" b="1" dirty="0"/>
              <a:t>Coming soon…</a:t>
            </a:r>
          </a:p>
          <a:p>
            <a:pPr marL="0" indent="0">
              <a:buNone/>
            </a:pPr>
            <a:endParaRPr lang="en-IN" sz="1800" b="1" dirty="0"/>
          </a:p>
          <a:p>
            <a:pPr marL="0" indent="0">
              <a:buNone/>
            </a:pPr>
            <a:r>
              <a:rPr lang="en-IN" sz="1800" b="1" dirty="0"/>
              <a:t>Art Therapy Diploma (coming soon…) – Duration 1 year</a:t>
            </a:r>
          </a:p>
          <a:p>
            <a:pPr marL="0" indent="0">
              <a:buNone/>
            </a:pPr>
            <a:r>
              <a:rPr lang="en-IN" sz="1800" b="1" dirty="0">
                <a:solidFill>
                  <a:srgbClr val="0070C0"/>
                </a:solidFill>
              </a:rPr>
              <a:t>Colours: In Counselling &amp; Healing Certificate (Coming soon) – 3 weeks</a:t>
            </a:r>
          </a:p>
          <a:p>
            <a:pPr marL="0" indent="0">
              <a:buNone/>
            </a:pPr>
            <a:r>
              <a:rPr lang="en-IN" sz="1800" b="1" dirty="0"/>
              <a:t>Anger Management (Coming soon) – 2 weeks</a:t>
            </a:r>
          </a:p>
          <a:p>
            <a:pPr marL="0" indent="0">
              <a:buNone/>
            </a:pPr>
            <a:r>
              <a:rPr lang="en-IN" sz="1800" b="1" dirty="0">
                <a:solidFill>
                  <a:srgbClr val="0070C0"/>
                </a:solidFill>
              </a:rPr>
              <a:t>Anxiety Management (Coming soon) – 2 weeks</a:t>
            </a:r>
          </a:p>
          <a:p>
            <a:pPr marL="0" indent="0">
              <a:buNone/>
            </a:pPr>
            <a:r>
              <a:rPr lang="en-IN" sz="1800" b="1" dirty="0"/>
              <a:t>Understanding Disorders – 4 weeks</a:t>
            </a:r>
          </a:p>
          <a:p>
            <a:pPr marL="0" indent="0">
              <a:buNone/>
            </a:pPr>
            <a:r>
              <a:rPr lang="en-IN" sz="1800" b="1" dirty="0">
                <a:solidFill>
                  <a:srgbClr val="0070C0"/>
                </a:solidFill>
              </a:rPr>
              <a:t>Deep Dive – Childhood Disorders – 4 weeks</a:t>
            </a:r>
          </a:p>
          <a:p>
            <a:pPr marL="0" indent="0">
              <a:buNone/>
            </a:pPr>
            <a:r>
              <a:rPr lang="en-IN" sz="1800" b="1" dirty="0"/>
              <a:t>Art Analysis – 4 weeks</a:t>
            </a:r>
          </a:p>
          <a:p>
            <a:pPr marL="0" indent="0">
              <a:buNone/>
            </a:pPr>
            <a:r>
              <a:rPr lang="en-IN" sz="1800" b="1" dirty="0">
                <a:solidFill>
                  <a:srgbClr val="0070C0"/>
                </a:solidFill>
              </a:rPr>
              <a:t>Advanced Certificate in Counselling</a:t>
            </a:r>
          </a:p>
          <a:p>
            <a:pPr marL="0" indent="0">
              <a:buNone/>
            </a:pPr>
            <a:r>
              <a:rPr lang="en-IN" sz="1800" b="1" dirty="0">
                <a:solidFill>
                  <a:srgbClr val="FF0000"/>
                </a:solidFill>
              </a:rPr>
              <a:t>Essentials of Counselling Certificate – only for students FREE internship! – 4 weeks </a:t>
            </a:r>
          </a:p>
          <a:p>
            <a:pPr marL="0" indent="0">
              <a:buNone/>
            </a:pPr>
            <a:r>
              <a:rPr lang="en-IN" sz="1800" b="1" dirty="0">
                <a:solidFill>
                  <a:srgbClr val="FF0000"/>
                </a:solidFill>
              </a:rPr>
              <a:t>Foundation of Counselling Certificate – for professionals FREE – 2 weeks</a:t>
            </a:r>
          </a:p>
          <a:p>
            <a:pPr marL="0" indent="0">
              <a:buNone/>
            </a:pPr>
            <a:r>
              <a:rPr lang="en-IN" sz="1800" b="1" dirty="0">
                <a:solidFill>
                  <a:srgbClr val="FF0000"/>
                </a:solidFill>
              </a:rPr>
              <a:t>TAT First Card Analysis in Counselling FREE</a:t>
            </a:r>
          </a:p>
          <a:p>
            <a:pPr marL="0" indent="0">
              <a:buNone/>
            </a:pPr>
            <a:endParaRPr lang="en-IN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N" sz="1200" dirty="0"/>
          </a:p>
          <a:p>
            <a:pPr marL="0" indent="0">
              <a:buNone/>
            </a:pPr>
            <a:endParaRPr lang="en-IN" sz="1200" dirty="0"/>
          </a:p>
          <a:p>
            <a:pPr>
              <a:buFont typeface="Calibri" panose="020F0502020204030204" pitchFamily="34" charset="0"/>
              <a:buChar char="→"/>
            </a:pPr>
            <a:endParaRPr lang="en-IN" sz="1200" dirty="0"/>
          </a:p>
          <a:p>
            <a:pPr>
              <a:buFont typeface="Calibri" panose="020F0502020204030204" pitchFamily="34" charset="0"/>
              <a:buChar char="→"/>
            </a:pPr>
            <a:endParaRPr lang="en-IN" sz="1200" dirty="0"/>
          </a:p>
          <a:p>
            <a:pPr>
              <a:buFont typeface="Calibri" panose="020F0502020204030204" pitchFamily="34" charset="0"/>
              <a:buChar char="→"/>
            </a:pPr>
            <a:endParaRPr lang="en-IN" sz="1200" dirty="0"/>
          </a:p>
          <a:p>
            <a:pPr>
              <a:buFont typeface="Calibri" panose="020F0502020204030204" pitchFamily="34" charset="0"/>
              <a:buChar char="→"/>
            </a:pPr>
            <a:endParaRPr lang="en-IN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2B8BE-C472-4E64-898C-FB9C9A1FCCEA}"/>
              </a:ext>
            </a:extLst>
          </p:cNvPr>
          <p:cNvSpPr txBox="1"/>
          <p:nvPr/>
        </p:nvSpPr>
        <p:spPr>
          <a:xfrm>
            <a:off x="9878292" y="3671454"/>
            <a:ext cx="1925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dirty="0">
                <a:solidFill>
                  <a:srgbClr val="0070C0"/>
                </a:solidFill>
              </a:rPr>
              <a:t>FOLLOW </a:t>
            </a:r>
          </a:p>
          <a:p>
            <a:pPr algn="r"/>
            <a:r>
              <a:rPr lang="en-IN" sz="2800" b="1" dirty="0">
                <a:solidFill>
                  <a:srgbClr val="0070C0"/>
                </a:solidFill>
              </a:rPr>
              <a:t>any of our social media to keep updated!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71C757-F9D7-48DD-8EF2-F79B8EA271E5}"/>
              </a:ext>
            </a:extLst>
          </p:cNvPr>
          <p:cNvCxnSpPr/>
          <p:nvPr/>
        </p:nvCxnSpPr>
        <p:spPr>
          <a:xfrm>
            <a:off x="9781310" y="6539346"/>
            <a:ext cx="2022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8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384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Alanis Hand</vt:lpstr>
      <vt:lpstr>Arial</vt:lpstr>
      <vt:lpstr>Calibri</vt:lpstr>
      <vt:lpstr>Calibri Light</vt:lpstr>
      <vt:lpstr>Office Theme</vt:lpstr>
      <vt:lpstr>Welcome Day 8  Child Counselling</vt:lpstr>
      <vt:lpstr>Today’s overview</vt:lpstr>
      <vt:lpstr>Materials required</vt:lpstr>
      <vt:lpstr>Instructions</vt:lpstr>
      <vt:lpstr>PowerPoint Presentation</vt:lpstr>
      <vt:lpstr>Applications:</vt:lpstr>
      <vt:lpstr>Child Counselling Advance LEVEL UP YOUR SKILLS </vt:lpstr>
      <vt:lpstr>If you like what we are doing . . .…</vt:lpstr>
      <vt:lpstr>Upcoming Courses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Day 7  Child Counselling</dc:title>
  <dc:creator>Ria Das</dc:creator>
  <cp:lastModifiedBy>Ria Das</cp:lastModifiedBy>
  <cp:revision>22</cp:revision>
  <dcterms:created xsi:type="dcterms:W3CDTF">2021-06-30T03:52:33Z</dcterms:created>
  <dcterms:modified xsi:type="dcterms:W3CDTF">2021-07-01T17:48:59Z</dcterms:modified>
</cp:coreProperties>
</file>